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301" r:id="rId2"/>
    <p:sldId id="258" r:id="rId3"/>
    <p:sldId id="257" r:id="rId4"/>
    <p:sldId id="260" r:id="rId5"/>
    <p:sldId id="259" r:id="rId6"/>
    <p:sldId id="261" r:id="rId7"/>
    <p:sldId id="302" r:id="rId8"/>
    <p:sldId id="307" r:id="rId9"/>
    <p:sldId id="303" r:id="rId10"/>
    <p:sldId id="304" r:id="rId11"/>
    <p:sldId id="305" r:id="rId12"/>
    <p:sldId id="30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61"/>
    <p:restoredTop sz="94679"/>
  </p:normalViewPr>
  <p:slideViewPr>
    <p:cSldViewPr snapToGrid="0" snapToObjects="1">
      <p:cViewPr varScale="1">
        <p:scale>
          <a:sx n="69" d="100"/>
          <a:sy n="69" d="100"/>
        </p:scale>
        <p:origin x="232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5E944-0E2E-484A-A5D4-93BE920515EF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B1E0F8-10E4-AD4C-AC89-0C87DEED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060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9368921-76A0-4AD0-9C73-38820D030D86}" type="slidenum">
              <a:rPr lang="en-US"/>
              <a:pPr/>
              <a:t>1</a:t>
            </a:fld>
            <a:endParaRPr lang="en-US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730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83598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0667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98987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031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62672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61938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48841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37752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07899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430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13589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1DEC9-3E22-C142-9599-CB29F2C7754A}" type="datetimeFigureOut">
              <a:rPr lang="es-ES_tradnl" smtClean="0"/>
              <a:t>30/7/19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59476-1319-CD48-9C7D-1B1F4FE05ADF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35133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obots.ox.ac.uk:5000/~vgg/publications/2015/Parkhi15/parkhi15.p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7-28 at 3.30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600" y="932796"/>
            <a:ext cx="2252133" cy="7099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224666" y="106560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377066" y="121800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42619" y="137040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529466" y="990856"/>
            <a:ext cx="94889" cy="94882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332393" y="150178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24001" y="303106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FFFF"/>
                </a:solidFill>
                <a:latin typeface="Trebuchet MS"/>
                <a:cs typeface="Trebuchet MS"/>
              </a:rPr>
              <a:t>Deep Face - VGG</a:t>
            </a:r>
            <a:endParaRPr lang="es-CL" sz="1000" dirty="0">
              <a:solidFill>
                <a:srgbClr val="FFFFFF"/>
              </a:solidFill>
              <a:latin typeface="Trebuchet MS"/>
              <a:cs typeface="Trebuchet M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73D134-6207-4049-A307-D90C1E578D80}"/>
              </a:ext>
            </a:extLst>
          </p:cNvPr>
          <p:cNvSpPr/>
          <p:nvPr/>
        </p:nvSpPr>
        <p:spPr>
          <a:xfrm>
            <a:off x="5224663" y="1144994"/>
            <a:ext cx="94889" cy="94882"/>
          </a:xfrm>
          <a:prstGeom prst="rect">
            <a:avLst/>
          </a:prstGeom>
          <a:solidFill>
            <a:srgbClr val="FF00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C7C3A5-B781-C44F-8520-0AE4D776DAE6}"/>
              </a:ext>
            </a:extLst>
          </p:cNvPr>
          <p:cNvSpPr/>
          <p:nvPr/>
        </p:nvSpPr>
        <p:spPr>
          <a:xfrm>
            <a:off x="5377063" y="129739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A2AD4E-8808-D34B-939C-D7FC61C4B00C}"/>
              </a:ext>
            </a:extLst>
          </p:cNvPr>
          <p:cNvSpPr/>
          <p:nvPr/>
        </p:nvSpPr>
        <p:spPr>
          <a:xfrm>
            <a:off x="5142616" y="144979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9A1E79-F629-4744-8676-68CAD687AB28}"/>
              </a:ext>
            </a:extLst>
          </p:cNvPr>
          <p:cNvSpPr/>
          <p:nvPr/>
        </p:nvSpPr>
        <p:spPr>
          <a:xfrm>
            <a:off x="5332390" y="158117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EAE647-33AB-3F4C-9F67-1FF2F5F58AC1}"/>
              </a:ext>
            </a:extLst>
          </p:cNvPr>
          <p:cNvSpPr/>
          <p:nvPr/>
        </p:nvSpPr>
        <p:spPr>
          <a:xfrm>
            <a:off x="5377063" y="1297394"/>
            <a:ext cx="94889" cy="94882"/>
          </a:xfrm>
          <a:prstGeom prst="rect">
            <a:avLst/>
          </a:prstGeom>
          <a:solidFill>
            <a:srgbClr val="FFD3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5FA14B6-B8DD-9644-843C-D1D924FE3A18}"/>
              </a:ext>
            </a:extLst>
          </p:cNvPr>
          <p:cNvSpPr/>
          <p:nvPr/>
        </p:nvSpPr>
        <p:spPr>
          <a:xfrm>
            <a:off x="5142616" y="1449794"/>
            <a:ext cx="94889" cy="94882"/>
          </a:xfrm>
          <a:prstGeom prst="rect">
            <a:avLst/>
          </a:prstGeom>
          <a:solidFill>
            <a:srgbClr val="3366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B9FB3B-0EAF-6640-A590-0BCEF3DFC030}"/>
              </a:ext>
            </a:extLst>
          </p:cNvPr>
          <p:cNvSpPr/>
          <p:nvPr/>
        </p:nvSpPr>
        <p:spPr>
          <a:xfrm>
            <a:off x="5332390" y="1581176"/>
            <a:ext cx="94889" cy="94882"/>
          </a:xfrm>
          <a:prstGeom prst="rect">
            <a:avLst/>
          </a:prstGeom>
          <a:solidFill>
            <a:srgbClr val="00FF00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Box 5">
            <a:extLst>
              <a:ext uri="{FF2B5EF4-FFF2-40B4-BE49-F238E27FC236}">
                <a16:creationId xmlns:a16="http://schemas.microsoft.com/office/drawing/2014/main" id="{8759EEC0-7DFE-B549-90E0-07748B2039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34120" y="1769569"/>
            <a:ext cx="3690433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V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s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i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ó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n 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r 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C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m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p</a:t>
            </a:r>
            <a:r>
              <a:rPr lang="es-CL" sz="2400" dirty="0">
                <a:solidFill>
                  <a:schemeClr val="bg1"/>
                </a:solidFill>
                <a:latin typeface="Trebuchet MS" pitchFamily="34" charset="0"/>
              </a:rPr>
              <a:t>u</a:t>
            </a:r>
            <a:r>
              <a:rPr lang="es-CL" sz="2400" dirty="0">
                <a:solidFill>
                  <a:srgbClr val="FF6600"/>
                </a:solidFill>
                <a:latin typeface="Trebuchet MS" pitchFamily="34" charset="0"/>
              </a:rPr>
              <a:t>t</a:t>
            </a:r>
            <a:r>
              <a:rPr lang="es-CL" sz="2400" dirty="0">
                <a:solidFill>
                  <a:srgbClr val="FF0000"/>
                </a:solidFill>
                <a:latin typeface="Trebuchet MS" pitchFamily="34" charset="0"/>
              </a:rPr>
              <a:t>a</a:t>
            </a:r>
            <a:r>
              <a:rPr lang="es-CL" sz="2400" dirty="0">
                <a:solidFill>
                  <a:srgbClr val="3366FF"/>
                </a:solidFill>
                <a:latin typeface="Trebuchet MS" pitchFamily="34" charset="0"/>
              </a:rPr>
              <a:t>d</a:t>
            </a:r>
            <a:r>
              <a:rPr lang="es-CL" sz="2400" dirty="0">
                <a:solidFill>
                  <a:srgbClr val="FFFF00"/>
                </a:solidFill>
                <a:latin typeface="Trebuchet MS" pitchFamily="34" charset="0"/>
              </a:rPr>
              <a:t>o</a:t>
            </a:r>
            <a:r>
              <a:rPr lang="es-CL" sz="2400" dirty="0">
                <a:solidFill>
                  <a:srgbClr val="00FF00"/>
                </a:solidFill>
                <a:latin typeface="Trebuchet MS" pitchFamily="34" charset="0"/>
              </a:rPr>
              <a:t>r</a:t>
            </a:r>
            <a:endParaRPr lang="es-CL" sz="2400" dirty="0">
              <a:solidFill>
                <a:srgbClr val="FF0000"/>
              </a:solidFill>
              <a:latin typeface="Trebuchet MS" pitchFamily="34" charset="0"/>
            </a:endParaRPr>
          </a:p>
          <a:p>
            <a:pPr algn="ctr"/>
            <a:r>
              <a:rPr lang="es-CL" sz="2400" dirty="0">
                <a:solidFill>
                  <a:schemeClr val="bg2">
                    <a:lumMod val="60000"/>
                    <a:lumOff val="40000"/>
                  </a:schemeClr>
                </a:solidFill>
                <a:latin typeface="Trebuchet MS" pitchFamily="34" charset="0"/>
              </a:rPr>
              <a:t> </a:t>
            </a: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endParaRPr lang="es-CL" sz="2400" dirty="0">
              <a:solidFill>
                <a:srgbClr val="3333CC"/>
              </a:solidFill>
              <a:latin typeface="Trebuchet MS" pitchFamily="34" charset="0"/>
            </a:endParaRPr>
          </a:p>
          <a:p>
            <a:pPr algn="ctr"/>
            <a:r>
              <a:rPr lang="es-CL" sz="16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Domingo Mery</a:t>
            </a:r>
          </a:p>
          <a:p>
            <a:pPr algn="ctr"/>
            <a:endParaRPr lang="es-CL" sz="1400" dirty="0">
              <a:solidFill>
                <a:schemeClr val="bg1">
                  <a:lumMod val="75000"/>
                </a:schemeClr>
              </a:solidFill>
              <a:latin typeface="Trebuchet MS" pitchFamily="34" charset="0"/>
            </a:endParaRP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Departmento de Ciencia de la Computación</a:t>
            </a: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Escuela de Ingeniería</a:t>
            </a:r>
          </a:p>
          <a:p>
            <a:pPr algn="ctr"/>
            <a:r>
              <a:rPr lang="es-CL" sz="1400" dirty="0">
                <a:solidFill>
                  <a:schemeClr val="bg1">
                    <a:lumMod val="75000"/>
                  </a:schemeClr>
                </a:solidFill>
                <a:latin typeface="Trebuchet MS" pitchFamily="34" charset="0"/>
              </a:rPr>
              <a:t>Universidad Católica de Chile</a:t>
            </a:r>
          </a:p>
        </p:txBody>
      </p:sp>
    </p:spTree>
    <p:extLst>
      <p:ext uri="{BB962C8B-B14F-4D97-AF65-F5344CB8AC3E}">
        <p14:creationId xmlns:p14="http://schemas.microsoft.com/office/powerpoint/2010/main" val="3071111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4DAFB-5565-1E41-B753-6F1F6EC2C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36349" cy="1325563"/>
          </a:xfrm>
        </p:spPr>
        <p:txBody>
          <a:bodyPr>
            <a:normAutofit/>
          </a:bodyPr>
          <a:lstStyle/>
          <a:p>
            <a:r>
              <a:rPr lang="en-US" sz="4000" dirty="0"/>
              <a:t>Verification: Comparison of two face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EFDF9-261E-A949-89F8-595594563B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088"/>
          <a:stretch/>
        </p:blipFill>
        <p:spPr>
          <a:xfrm>
            <a:off x="3263545" y="1760082"/>
            <a:ext cx="5664910" cy="1668918"/>
          </a:xfrm>
          <a:prstGeom prst="rect">
            <a:avLst/>
          </a:prstGeom>
        </p:spPr>
      </p:pic>
      <p:pic>
        <p:nvPicPr>
          <p:cNvPr id="7" name="Imagen 23" descr="Screen shot 2011-09-26 at 3.09.19 PM.png">
            <a:extLst>
              <a:ext uri="{FF2B5EF4-FFF2-40B4-BE49-F238E27FC236}">
                <a16:creationId xmlns:a16="http://schemas.microsoft.com/office/drawing/2014/main" id="{218842A8-7695-8D43-A11A-E8F7EBB143A9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02056" y="2473132"/>
            <a:ext cx="1127034" cy="458330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0DD16BE0-6335-0B4E-831A-0D54269D82BC}"/>
              </a:ext>
            </a:extLst>
          </p:cNvPr>
          <p:cNvSpPr/>
          <p:nvPr/>
        </p:nvSpPr>
        <p:spPr>
          <a:xfrm>
            <a:off x="9190298" y="2574206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3594D4E-5FAB-0E4B-AEFF-AE894E6FDF80}"/>
              </a:ext>
            </a:extLst>
          </p:cNvPr>
          <p:cNvSpPr/>
          <p:nvPr/>
        </p:nvSpPr>
        <p:spPr>
          <a:xfrm>
            <a:off x="2332287" y="2633842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ED26D0-58FA-D24F-A51E-55240BC1865C}"/>
              </a:ext>
            </a:extLst>
          </p:cNvPr>
          <p:cNvSpPr txBox="1"/>
          <p:nvPr/>
        </p:nvSpPr>
        <p:spPr>
          <a:xfrm>
            <a:off x="3498574" y="5804452"/>
            <a:ext cx="4071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Descriptors form same person are similar.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BAC6643-02FD-224B-A128-7A8110DBB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088"/>
          <a:stretch/>
        </p:blipFill>
        <p:spPr>
          <a:xfrm>
            <a:off x="3263545" y="3429000"/>
            <a:ext cx="5664910" cy="1668918"/>
          </a:xfrm>
          <a:prstGeom prst="rect">
            <a:avLst/>
          </a:prstGeom>
        </p:spPr>
      </p:pic>
      <p:pic>
        <p:nvPicPr>
          <p:cNvPr id="14" name="Imagen 23" descr="Screen shot 2011-09-26 at 3.09.19 PM.png">
            <a:extLst>
              <a:ext uri="{FF2B5EF4-FFF2-40B4-BE49-F238E27FC236}">
                <a16:creationId xmlns:a16="http://schemas.microsoft.com/office/drawing/2014/main" id="{A8A544E2-320B-E84E-BFF0-E91751309208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02056" y="4142050"/>
            <a:ext cx="1127034" cy="458330"/>
          </a:xfrm>
          <a:prstGeom prst="rect">
            <a:avLst/>
          </a:prstGeom>
        </p:spPr>
      </p:pic>
      <p:sp>
        <p:nvSpPr>
          <p:cNvPr id="15" name="Right Arrow 14">
            <a:extLst>
              <a:ext uri="{FF2B5EF4-FFF2-40B4-BE49-F238E27FC236}">
                <a16:creationId xmlns:a16="http://schemas.microsoft.com/office/drawing/2014/main" id="{C3B6035C-F0D9-844F-904C-7167D1017DAE}"/>
              </a:ext>
            </a:extLst>
          </p:cNvPr>
          <p:cNvSpPr/>
          <p:nvPr/>
        </p:nvSpPr>
        <p:spPr>
          <a:xfrm>
            <a:off x="9190298" y="4243124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C7F63CE1-FDE9-8845-B7F7-A1FB7862D60E}"/>
              </a:ext>
            </a:extLst>
          </p:cNvPr>
          <p:cNvSpPr/>
          <p:nvPr/>
        </p:nvSpPr>
        <p:spPr>
          <a:xfrm>
            <a:off x="2332287" y="4302760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097D708-6E05-414B-9071-F4126D2EDC1E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65501" y="2192956"/>
            <a:ext cx="1080000" cy="1080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901A194-B6FF-274A-9DAA-B6175321E5D9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970683" y="3861874"/>
            <a:ext cx="1080000" cy="1080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956963A-4FC5-924B-AE41-B066D89344C5}"/>
              </a:ext>
            </a:extLst>
          </p:cNvPr>
          <p:cNvSpPr/>
          <p:nvPr/>
        </p:nvSpPr>
        <p:spPr>
          <a:xfrm flipH="1">
            <a:off x="5979598" y="1652072"/>
            <a:ext cx="376775" cy="2897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81E9A4-8AA9-F84F-B349-F247961ECAEE}"/>
              </a:ext>
            </a:extLst>
          </p:cNvPr>
          <p:cNvSpPr/>
          <p:nvPr/>
        </p:nvSpPr>
        <p:spPr>
          <a:xfrm flipH="1">
            <a:off x="6031982" y="3290384"/>
            <a:ext cx="376775" cy="2897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E7763BF-502E-594C-85A0-807DF99DBD2B}"/>
              </a:ext>
            </a:extLst>
          </p:cNvPr>
          <p:cNvSpPr/>
          <p:nvPr/>
        </p:nvSpPr>
        <p:spPr>
          <a:xfrm>
            <a:off x="10110255" y="3386136"/>
            <a:ext cx="376768" cy="432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F3AE86F-DC68-0C42-B7B2-45AC07E03245}"/>
              </a:ext>
            </a:extLst>
          </p:cNvPr>
          <p:cNvCxnSpPr>
            <a:endCxn id="27" idx="0"/>
          </p:cNvCxnSpPr>
          <p:nvPr/>
        </p:nvCxnSpPr>
        <p:spPr>
          <a:xfrm>
            <a:off x="10291547" y="2967896"/>
            <a:ext cx="7092" cy="418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59FE703-5DCC-CA41-8F45-EF009A7AA611}"/>
              </a:ext>
            </a:extLst>
          </p:cNvPr>
          <p:cNvCxnSpPr>
            <a:endCxn id="27" idx="4"/>
          </p:cNvCxnSpPr>
          <p:nvPr/>
        </p:nvCxnSpPr>
        <p:spPr>
          <a:xfrm flipH="1" flipV="1">
            <a:off x="10298639" y="3819010"/>
            <a:ext cx="9798" cy="323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21C3302B-375E-184C-87DC-809FDB1FBA9D}"/>
              </a:ext>
            </a:extLst>
          </p:cNvPr>
          <p:cNvSpPr/>
          <p:nvPr/>
        </p:nvSpPr>
        <p:spPr>
          <a:xfrm>
            <a:off x="10140355" y="3230046"/>
            <a:ext cx="3417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-</a:t>
            </a:r>
            <a:endParaRPr lang="en-US" sz="4000" dirty="0">
              <a:solidFill>
                <a:schemeClr val="bg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F79EF07-CB75-414D-9647-1A64D680C677}"/>
              </a:ext>
            </a:extLst>
          </p:cNvPr>
          <p:cNvCxnSpPr>
            <a:stCxn id="30" idx="3"/>
          </p:cNvCxnSpPr>
          <p:nvPr/>
        </p:nvCxnSpPr>
        <p:spPr>
          <a:xfrm flipV="1">
            <a:off x="10482115" y="3580133"/>
            <a:ext cx="533548" cy="3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C485990-DAA5-DF4A-AEBC-C6B2ABA6C08B}"/>
              </a:ext>
            </a:extLst>
          </p:cNvPr>
          <p:cNvSpPr txBox="1"/>
          <p:nvPr/>
        </p:nvSpPr>
        <p:spPr>
          <a:xfrm>
            <a:off x="10987087" y="3422968"/>
            <a:ext cx="632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1274572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4DAFB-5565-1E41-B753-6F1F6EC2C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36349" cy="1325563"/>
          </a:xfrm>
        </p:spPr>
        <p:txBody>
          <a:bodyPr>
            <a:normAutofit/>
          </a:bodyPr>
          <a:lstStyle/>
          <a:p>
            <a:r>
              <a:rPr lang="en-US" sz="4000" dirty="0"/>
              <a:t>Verification: Comparison of two face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EFDF9-261E-A949-89F8-595594563B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088"/>
          <a:stretch/>
        </p:blipFill>
        <p:spPr>
          <a:xfrm>
            <a:off x="3263545" y="1760082"/>
            <a:ext cx="5664910" cy="1668918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0DD16BE0-6335-0B4E-831A-0D54269D82BC}"/>
              </a:ext>
            </a:extLst>
          </p:cNvPr>
          <p:cNvSpPr/>
          <p:nvPr/>
        </p:nvSpPr>
        <p:spPr>
          <a:xfrm>
            <a:off x="9190298" y="2574206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3594D4E-5FAB-0E4B-AEFF-AE894E6FDF80}"/>
              </a:ext>
            </a:extLst>
          </p:cNvPr>
          <p:cNvSpPr/>
          <p:nvPr/>
        </p:nvSpPr>
        <p:spPr>
          <a:xfrm>
            <a:off x="2332287" y="2633842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ED26D0-58FA-D24F-A51E-55240BC1865C}"/>
              </a:ext>
            </a:extLst>
          </p:cNvPr>
          <p:cNvSpPr txBox="1"/>
          <p:nvPr/>
        </p:nvSpPr>
        <p:spPr>
          <a:xfrm>
            <a:off x="3498574" y="5804452"/>
            <a:ext cx="4071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Descriptors form same person are similar.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BAC6643-02FD-224B-A128-7A8110DBBF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088"/>
          <a:stretch/>
        </p:blipFill>
        <p:spPr>
          <a:xfrm>
            <a:off x="3263545" y="3429000"/>
            <a:ext cx="5664910" cy="1668918"/>
          </a:xfrm>
          <a:prstGeom prst="rect">
            <a:avLst/>
          </a:prstGeom>
        </p:spPr>
      </p:pic>
      <p:pic>
        <p:nvPicPr>
          <p:cNvPr id="14" name="Imagen 23" descr="Screen shot 2011-09-26 at 3.09.19 PM.png">
            <a:extLst>
              <a:ext uri="{FF2B5EF4-FFF2-40B4-BE49-F238E27FC236}">
                <a16:creationId xmlns:a16="http://schemas.microsoft.com/office/drawing/2014/main" id="{A8A544E2-320B-E84E-BFF0-E91751309208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02056" y="4142050"/>
            <a:ext cx="1127034" cy="458330"/>
          </a:xfrm>
          <a:prstGeom prst="rect">
            <a:avLst/>
          </a:prstGeom>
        </p:spPr>
      </p:pic>
      <p:sp>
        <p:nvSpPr>
          <p:cNvPr id="15" name="Right Arrow 14">
            <a:extLst>
              <a:ext uri="{FF2B5EF4-FFF2-40B4-BE49-F238E27FC236}">
                <a16:creationId xmlns:a16="http://schemas.microsoft.com/office/drawing/2014/main" id="{C3B6035C-F0D9-844F-904C-7167D1017DAE}"/>
              </a:ext>
            </a:extLst>
          </p:cNvPr>
          <p:cNvSpPr/>
          <p:nvPr/>
        </p:nvSpPr>
        <p:spPr>
          <a:xfrm>
            <a:off x="9190298" y="4243124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C7F63CE1-FDE9-8845-B7F7-A1FB7862D60E}"/>
              </a:ext>
            </a:extLst>
          </p:cNvPr>
          <p:cNvSpPr/>
          <p:nvPr/>
        </p:nvSpPr>
        <p:spPr>
          <a:xfrm>
            <a:off x="2332287" y="4302760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F35776D-6E76-484E-8C1F-7B222916025D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90444" y="3861874"/>
            <a:ext cx="1080000" cy="108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91BB693-2FE7-BE43-86C9-2A93B165D0C5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990444" y="2192956"/>
            <a:ext cx="1080000" cy="1080000"/>
          </a:xfrm>
          <a:prstGeom prst="rect">
            <a:avLst/>
          </a:prstGeom>
        </p:spPr>
      </p:pic>
      <p:pic>
        <p:nvPicPr>
          <p:cNvPr id="19" name="Imagen 23" descr="Screen shot 2011-09-26 at 3.09.19 PM.png">
            <a:extLst>
              <a:ext uri="{FF2B5EF4-FFF2-40B4-BE49-F238E27FC236}">
                <a16:creationId xmlns:a16="http://schemas.microsoft.com/office/drawing/2014/main" id="{2642F6F0-2CFA-014F-B312-568144AD7201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54004" y="2514843"/>
            <a:ext cx="1075086" cy="453053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3122F61-6774-0345-841B-6289E808A66F}"/>
              </a:ext>
            </a:extLst>
          </p:cNvPr>
          <p:cNvSpPr/>
          <p:nvPr/>
        </p:nvSpPr>
        <p:spPr>
          <a:xfrm flipH="1">
            <a:off x="10185886" y="4169482"/>
            <a:ext cx="91969" cy="31665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F29357C-68BD-4B46-9B08-A9E6EE2CE3A9}"/>
              </a:ext>
            </a:extLst>
          </p:cNvPr>
          <p:cNvSpPr/>
          <p:nvPr/>
        </p:nvSpPr>
        <p:spPr>
          <a:xfrm flipH="1">
            <a:off x="10210270" y="2529658"/>
            <a:ext cx="91969" cy="31665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B8605FC-7D4E-AF48-99E6-8EF32B22532E}"/>
              </a:ext>
            </a:extLst>
          </p:cNvPr>
          <p:cNvSpPr/>
          <p:nvPr/>
        </p:nvSpPr>
        <p:spPr>
          <a:xfrm flipH="1">
            <a:off x="5979598" y="1652072"/>
            <a:ext cx="376775" cy="2897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7975BB0-297E-814E-8E1E-141DF06397E0}"/>
              </a:ext>
            </a:extLst>
          </p:cNvPr>
          <p:cNvSpPr/>
          <p:nvPr/>
        </p:nvSpPr>
        <p:spPr>
          <a:xfrm flipH="1">
            <a:off x="6031982" y="3290384"/>
            <a:ext cx="376775" cy="2897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1443636-F0A3-0C4B-8721-215AB223FE14}"/>
              </a:ext>
            </a:extLst>
          </p:cNvPr>
          <p:cNvSpPr/>
          <p:nvPr/>
        </p:nvSpPr>
        <p:spPr>
          <a:xfrm>
            <a:off x="10110255" y="3386136"/>
            <a:ext cx="376768" cy="432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219DC1B-77B9-8442-AACD-8CB5AF79AD5E}"/>
              </a:ext>
            </a:extLst>
          </p:cNvPr>
          <p:cNvCxnSpPr>
            <a:endCxn id="28" idx="0"/>
          </p:cNvCxnSpPr>
          <p:nvPr/>
        </p:nvCxnSpPr>
        <p:spPr>
          <a:xfrm>
            <a:off x="10291547" y="2967896"/>
            <a:ext cx="7092" cy="418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98F81F3-E117-6E44-90DC-DF3DEC5FB68F}"/>
              </a:ext>
            </a:extLst>
          </p:cNvPr>
          <p:cNvCxnSpPr>
            <a:endCxn id="28" idx="4"/>
          </p:cNvCxnSpPr>
          <p:nvPr/>
        </p:nvCxnSpPr>
        <p:spPr>
          <a:xfrm flipH="1" flipV="1">
            <a:off x="10298639" y="3819010"/>
            <a:ext cx="9798" cy="323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154FB0B9-A750-9048-AB2C-A17E97933852}"/>
              </a:ext>
            </a:extLst>
          </p:cNvPr>
          <p:cNvSpPr/>
          <p:nvPr/>
        </p:nvSpPr>
        <p:spPr>
          <a:xfrm>
            <a:off x="10140355" y="3230046"/>
            <a:ext cx="3417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-</a:t>
            </a:r>
            <a:endParaRPr lang="en-US" sz="4000" dirty="0">
              <a:solidFill>
                <a:schemeClr val="bg1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A2069DE-56A2-E247-8040-A74F905BABD8}"/>
              </a:ext>
            </a:extLst>
          </p:cNvPr>
          <p:cNvCxnSpPr>
            <a:stCxn id="31" idx="3"/>
          </p:cNvCxnSpPr>
          <p:nvPr/>
        </p:nvCxnSpPr>
        <p:spPr>
          <a:xfrm flipV="1">
            <a:off x="10482115" y="3580133"/>
            <a:ext cx="533548" cy="3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9BB964A-3CC5-4947-97D7-30C05FE032E1}"/>
              </a:ext>
            </a:extLst>
          </p:cNvPr>
          <p:cNvSpPr txBox="1"/>
          <p:nvPr/>
        </p:nvSpPr>
        <p:spPr>
          <a:xfrm>
            <a:off x="10987087" y="3422968"/>
            <a:ext cx="632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3750378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4DAFB-5565-1E41-B753-6F1F6EC2C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36349" cy="1325563"/>
          </a:xfrm>
        </p:spPr>
        <p:txBody>
          <a:bodyPr>
            <a:normAutofit/>
          </a:bodyPr>
          <a:lstStyle/>
          <a:p>
            <a:r>
              <a:rPr lang="en-US" sz="4000" dirty="0"/>
              <a:t>Verification: Comparison of two face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EFDF9-261E-A949-89F8-595594563B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088"/>
          <a:stretch/>
        </p:blipFill>
        <p:spPr>
          <a:xfrm>
            <a:off x="3263545" y="1760082"/>
            <a:ext cx="5664910" cy="1668918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0DD16BE0-6335-0B4E-831A-0D54269D82BC}"/>
              </a:ext>
            </a:extLst>
          </p:cNvPr>
          <p:cNvSpPr/>
          <p:nvPr/>
        </p:nvSpPr>
        <p:spPr>
          <a:xfrm>
            <a:off x="9190298" y="2574206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3594D4E-5FAB-0E4B-AEFF-AE894E6FDF80}"/>
              </a:ext>
            </a:extLst>
          </p:cNvPr>
          <p:cNvSpPr/>
          <p:nvPr/>
        </p:nvSpPr>
        <p:spPr>
          <a:xfrm>
            <a:off x="2332287" y="2633842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ED26D0-58FA-D24F-A51E-55240BC1865C}"/>
              </a:ext>
            </a:extLst>
          </p:cNvPr>
          <p:cNvSpPr txBox="1"/>
          <p:nvPr/>
        </p:nvSpPr>
        <p:spPr>
          <a:xfrm>
            <a:off x="3498574" y="5804452"/>
            <a:ext cx="4685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Descriptors form different persons are different.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91BB693-2FE7-BE43-86C9-2A93B165D0C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90444" y="2192956"/>
            <a:ext cx="1080000" cy="1080000"/>
          </a:xfrm>
          <a:prstGeom prst="rect">
            <a:avLst/>
          </a:prstGeom>
        </p:spPr>
      </p:pic>
      <p:pic>
        <p:nvPicPr>
          <p:cNvPr id="19" name="Imagen 23" descr="Screen shot 2011-09-26 at 3.09.19 PM.png">
            <a:extLst>
              <a:ext uri="{FF2B5EF4-FFF2-40B4-BE49-F238E27FC236}">
                <a16:creationId xmlns:a16="http://schemas.microsoft.com/office/drawing/2014/main" id="{2642F6F0-2CFA-014F-B312-568144AD7201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54004" y="2514843"/>
            <a:ext cx="1075086" cy="453053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F29357C-68BD-4B46-9B08-A9E6EE2CE3A9}"/>
              </a:ext>
            </a:extLst>
          </p:cNvPr>
          <p:cNvSpPr/>
          <p:nvPr/>
        </p:nvSpPr>
        <p:spPr>
          <a:xfrm flipH="1">
            <a:off x="10210270" y="2529658"/>
            <a:ext cx="91969" cy="31665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B945C15-86FA-C44B-AA0D-14814CECCB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088"/>
          <a:stretch/>
        </p:blipFill>
        <p:spPr>
          <a:xfrm>
            <a:off x="3263545" y="3429000"/>
            <a:ext cx="5664910" cy="1668918"/>
          </a:xfrm>
          <a:prstGeom prst="rect">
            <a:avLst/>
          </a:prstGeom>
        </p:spPr>
      </p:pic>
      <p:pic>
        <p:nvPicPr>
          <p:cNvPr id="21" name="Imagen 23" descr="Screen shot 2011-09-26 at 3.09.19 PM.png">
            <a:extLst>
              <a:ext uri="{FF2B5EF4-FFF2-40B4-BE49-F238E27FC236}">
                <a16:creationId xmlns:a16="http://schemas.microsoft.com/office/drawing/2014/main" id="{98F3E211-759C-EE4F-A477-5C22120F0E07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44920" y="4142050"/>
            <a:ext cx="1127034" cy="458330"/>
          </a:xfrm>
          <a:prstGeom prst="rect">
            <a:avLst/>
          </a:prstGeom>
        </p:spPr>
      </p:pic>
      <p:sp>
        <p:nvSpPr>
          <p:cNvPr id="22" name="Right Arrow 21">
            <a:extLst>
              <a:ext uri="{FF2B5EF4-FFF2-40B4-BE49-F238E27FC236}">
                <a16:creationId xmlns:a16="http://schemas.microsoft.com/office/drawing/2014/main" id="{5DF449EA-9647-684F-AC07-08655B6F4FF0}"/>
              </a:ext>
            </a:extLst>
          </p:cNvPr>
          <p:cNvSpPr/>
          <p:nvPr/>
        </p:nvSpPr>
        <p:spPr>
          <a:xfrm>
            <a:off x="9190298" y="4243124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359D197B-3202-F748-ADA2-46309857841C}"/>
              </a:ext>
            </a:extLst>
          </p:cNvPr>
          <p:cNvSpPr/>
          <p:nvPr/>
        </p:nvSpPr>
        <p:spPr>
          <a:xfrm>
            <a:off x="2332287" y="4302760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F8ACF8A-323A-664B-9CAA-3A1494460DBD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970683" y="3861874"/>
            <a:ext cx="1080000" cy="1080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81A31451-4F16-DA4F-8C78-2E01DA3F0917}"/>
              </a:ext>
            </a:extLst>
          </p:cNvPr>
          <p:cNvSpPr/>
          <p:nvPr/>
        </p:nvSpPr>
        <p:spPr>
          <a:xfrm flipH="1">
            <a:off x="5979598" y="1652072"/>
            <a:ext cx="376775" cy="2897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B6771B4-FA77-A643-85B0-2DF4318A6F96}"/>
              </a:ext>
            </a:extLst>
          </p:cNvPr>
          <p:cNvSpPr/>
          <p:nvPr/>
        </p:nvSpPr>
        <p:spPr>
          <a:xfrm flipH="1">
            <a:off x="6031982" y="3290384"/>
            <a:ext cx="376775" cy="2897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E245AD1-1703-0C4C-9A52-E12393F69921}"/>
              </a:ext>
            </a:extLst>
          </p:cNvPr>
          <p:cNvSpPr/>
          <p:nvPr/>
        </p:nvSpPr>
        <p:spPr>
          <a:xfrm>
            <a:off x="10110255" y="3386136"/>
            <a:ext cx="376768" cy="4328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4D114C6-52B3-8D41-87B6-18CF64E5237B}"/>
              </a:ext>
            </a:extLst>
          </p:cNvPr>
          <p:cNvCxnSpPr>
            <a:stCxn id="19" idx="2"/>
            <a:endCxn id="3" idx="0"/>
          </p:cNvCxnSpPr>
          <p:nvPr/>
        </p:nvCxnSpPr>
        <p:spPr>
          <a:xfrm>
            <a:off x="10291547" y="2967896"/>
            <a:ext cx="7092" cy="418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F7F11C3-2EB1-174C-BE05-057977C55056}"/>
              </a:ext>
            </a:extLst>
          </p:cNvPr>
          <p:cNvCxnSpPr>
            <a:stCxn id="21" idx="0"/>
            <a:endCxn id="3" idx="4"/>
          </p:cNvCxnSpPr>
          <p:nvPr/>
        </p:nvCxnSpPr>
        <p:spPr>
          <a:xfrm flipH="1" flipV="1">
            <a:off x="10298639" y="3819010"/>
            <a:ext cx="9798" cy="323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A7A3E2D-4139-124A-B835-A629D1B6E4C0}"/>
              </a:ext>
            </a:extLst>
          </p:cNvPr>
          <p:cNvSpPr/>
          <p:nvPr/>
        </p:nvSpPr>
        <p:spPr>
          <a:xfrm>
            <a:off x="10140355" y="3230046"/>
            <a:ext cx="3417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-</a:t>
            </a:r>
            <a:endParaRPr lang="en-US" sz="4000" dirty="0">
              <a:solidFill>
                <a:schemeClr val="bg1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E1ED356-5E80-3448-98C9-A466A4F06C38}"/>
              </a:ext>
            </a:extLst>
          </p:cNvPr>
          <p:cNvCxnSpPr>
            <a:stCxn id="12" idx="3"/>
          </p:cNvCxnSpPr>
          <p:nvPr/>
        </p:nvCxnSpPr>
        <p:spPr>
          <a:xfrm flipV="1">
            <a:off x="10482115" y="3580133"/>
            <a:ext cx="533548" cy="38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F2EE9DC-BD34-1842-8CF4-483638BC8FFC}"/>
              </a:ext>
            </a:extLst>
          </p:cNvPr>
          <p:cNvSpPr txBox="1"/>
          <p:nvPr/>
        </p:nvSpPr>
        <p:spPr>
          <a:xfrm>
            <a:off x="10987087" y="3422968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</a:t>
            </a:r>
          </a:p>
        </p:txBody>
      </p:sp>
    </p:spTree>
    <p:extLst>
      <p:ext uri="{BB962C8B-B14F-4D97-AF65-F5344CB8AC3E}">
        <p14:creationId xmlns:p14="http://schemas.microsoft.com/office/powerpoint/2010/main" val="404018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Deep </a:t>
            </a:r>
            <a:r>
              <a:rPr lang="es-ES_tradnl" dirty="0" err="1"/>
              <a:t>Face</a:t>
            </a:r>
            <a:r>
              <a:rPr lang="es-ES_tradnl" dirty="0"/>
              <a:t> </a:t>
            </a:r>
            <a:r>
              <a:rPr lang="es-ES_tradnl" dirty="0" err="1"/>
              <a:t>Recognition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Parkhi</a:t>
            </a:r>
            <a:r>
              <a:rPr lang="en-US" dirty="0"/>
              <a:t>, </a:t>
            </a:r>
            <a:r>
              <a:rPr lang="en-US" dirty="0" err="1"/>
              <a:t>Omkar</a:t>
            </a:r>
            <a:r>
              <a:rPr lang="en-US" dirty="0"/>
              <a:t> M., Andrea </a:t>
            </a:r>
            <a:r>
              <a:rPr lang="en-US" dirty="0" err="1"/>
              <a:t>Vedaldi</a:t>
            </a:r>
            <a:r>
              <a:rPr lang="en-US" dirty="0"/>
              <a:t>, and Andrew Zisserman. "Deep Face Recognition." </a:t>
            </a:r>
            <a:r>
              <a:rPr lang="en-US" i="1" dirty="0"/>
              <a:t>BMVC</a:t>
            </a:r>
            <a:r>
              <a:rPr lang="en-US" dirty="0"/>
              <a:t>. Vol. 1. No. 3. 2015.</a:t>
            </a:r>
          </a:p>
          <a:p>
            <a:endParaRPr lang="en-US" dirty="0">
              <a:hlinkClick r:id="rId2"/>
            </a:endParaRPr>
          </a:p>
          <a:p>
            <a:pPr marL="0" indent="0">
              <a:buNone/>
            </a:pPr>
            <a:r>
              <a:rPr lang="en-US" dirty="0">
                <a:hlinkClick r:id="rId2"/>
              </a:rPr>
              <a:t>http://www.robots.ox.ac.uk:5000/~vgg/publications/2015/Parkhi15/parkhi15.pdf</a:t>
            </a:r>
            <a:r>
              <a:rPr lang="en-US" dirty="0"/>
              <a:t> 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39111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700" y="63500"/>
            <a:ext cx="8343900" cy="67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691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D3A3E7-0EB4-994A-9EBD-E5A8CAAD2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1118"/>
            <a:ext cx="12192000" cy="36957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C43798-241F-A74C-BA6B-FEEDDAB96148}"/>
              </a:ext>
            </a:extLst>
          </p:cNvPr>
          <p:cNvSpPr txBox="1"/>
          <p:nvPr/>
        </p:nvSpPr>
        <p:spPr>
          <a:xfrm>
            <a:off x="452064" y="5414481"/>
            <a:ext cx="111125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2.622 celebrities and 2.000 face images per celebrity</a:t>
            </a:r>
          </a:p>
        </p:txBody>
      </p:sp>
    </p:spTree>
    <p:extLst>
      <p:ext uri="{BB962C8B-B14F-4D97-AF65-F5344CB8AC3E}">
        <p14:creationId xmlns:p14="http://schemas.microsoft.com/office/powerpoint/2010/main" val="2814768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916D55-B458-554F-8518-57529F99B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1835150"/>
            <a:ext cx="11455400" cy="3187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A25F99-0235-524F-BFA9-166938DB409E}"/>
              </a:ext>
            </a:extLst>
          </p:cNvPr>
          <p:cNvSpPr txBox="1"/>
          <p:nvPr/>
        </p:nvSpPr>
        <p:spPr>
          <a:xfrm>
            <a:off x="626724" y="801384"/>
            <a:ext cx="44321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VGG-Face Architecture</a:t>
            </a:r>
          </a:p>
        </p:txBody>
      </p:sp>
    </p:spTree>
    <p:extLst>
      <p:ext uri="{BB962C8B-B14F-4D97-AF65-F5344CB8AC3E}">
        <p14:creationId xmlns:p14="http://schemas.microsoft.com/office/powerpoint/2010/main" val="2250080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4DAFB-5565-1E41-B753-6F1F6EC2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Training: 2.622 class-problem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EFDF9-261E-A949-89F8-595594563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003" y="2529179"/>
            <a:ext cx="6593861" cy="16689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E1A081-C5C4-B74D-89C5-7F5F60C0D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136" y="2011210"/>
            <a:ext cx="2882900" cy="1485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E55C9B-4B85-214D-9EB5-8EC7B23DD9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3837"/>
          <a:stretch/>
        </p:blipFill>
        <p:spPr>
          <a:xfrm>
            <a:off x="1308186" y="3958228"/>
            <a:ext cx="2844800" cy="5603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7AFD52E-C707-1E4A-8FD5-44ECB5AE8501}"/>
              </a:ext>
            </a:extLst>
          </p:cNvPr>
          <p:cNvSpPr txBox="1"/>
          <p:nvPr/>
        </p:nvSpPr>
        <p:spPr>
          <a:xfrm>
            <a:off x="39364" y="2086366"/>
            <a:ext cx="111280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/>
              <a:t>Class 1</a:t>
            </a:r>
          </a:p>
          <a:p>
            <a:pPr algn="r"/>
            <a:endParaRPr lang="en-US" sz="1600" dirty="0"/>
          </a:p>
          <a:p>
            <a:pPr algn="r"/>
            <a:r>
              <a:rPr lang="en-US" sz="1600" dirty="0"/>
              <a:t>Class 2</a:t>
            </a:r>
          </a:p>
          <a:p>
            <a:pPr algn="r"/>
            <a:endParaRPr lang="en-US" sz="1600" dirty="0"/>
          </a:p>
          <a:p>
            <a:pPr algn="r"/>
            <a:r>
              <a:rPr lang="en-US" sz="1600" dirty="0"/>
              <a:t>Class 3</a:t>
            </a:r>
          </a:p>
          <a:p>
            <a:pPr algn="r"/>
            <a:endParaRPr lang="en-US" sz="1600" dirty="0"/>
          </a:p>
          <a:p>
            <a:pPr algn="r"/>
            <a:r>
              <a:rPr lang="en-US" sz="1600" dirty="0"/>
              <a:t>:</a:t>
            </a:r>
          </a:p>
          <a:p>
            <a:pPr algn="r"/>
            <a:endParaRPr lang="en-US" sz="1600" dirty="0"/>
          </a:p>
          <a:p>
            <a:pPr algn="r"/>
            <a:r>
              <a:rPr lang="en-US" sz="1600" dirty="0"/>
              <a:t>Class 2.622</a:t>
            </a:r>
          </a:p>
          <a:p>
            <a:pPr algn="r"/>
            <a:endParaRPr lang="en-US" sz="1600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CC3AB2AE-BBB1-D54B-B072-AFA0B706446E}"/>
              </a:ext>
            </a:extLst>
          </p:cNvPr>
          <p:cNvSpPr/>
          <p:nvPr/>
        </p:nvSpPr>
        <p:spPr>
          <a:xfrm>
            <a:off x="10911620" y="3343303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D8588EF-9870-254D-BD26-8D74B1F51C59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6075" y="3581284"/>
            <a:ext cx="502920" cy="5029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767D718-11FB-E542-A500-FDA14F0CE9DE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6075" y="2962303"/>
            <a:ext cx="502920" cy="502920"/>
          </a:xfrm>
          <a:prstGeom prst="rect">
            <a:avLst/>
          </a:prstGeom>
        </p:spPr>
      </p:pic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133729EB-AE29-F340-A2FC-23620C12DE87}"/>
              </a:ext>
            </a:extLst>
          </p:cNvPr>
          <p:cNvCxnSpPr>
            <a:stCxn id="13" idx="0"/>
          </p:cNvCxnSpPr>
          <p:nvPr/>
        </p:nvCxnSpPr>
        <p:spPr>
          <a:xfrm rot="16200000" flipV="1">
            <a:off x="9046149" y="420916"/>
            <a:ext cx="1245110" cy="3837663"/>
          </a:xfrm>
          <a:prstGeom prst="bentConnector3">
            <a:avLst>
              <a:gd name="adj1" fmla="val 118360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3ACA787-67F2-F54F-B51D-B37246DBAB55}"/>
              </a:ext>
            </a:extLst>
          </p:cNvPr>
          <p:cNvSpPr txBox="1"/>
          <p:nvPr/>
        </p:nvSpPr>
        <p:spPr>
          <a:xfrm>
            <a:off x="9186519" y="1098810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errors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9FC155-4B65-444D-8885-D15EA6CE7DA8}"/>
              </a:ext>
            </a:extLst>
          </p:cNvPr>
          <p:cNvSpPr/>
          <p:nvPr/>
        </p:nvSpPr>
        <p:spPr>
          <a:xfrm flipH="1">
            <a:off x="7117832" y="2396654"/>
            <a:ext cx="376775" cy="2897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80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4DAFB-5565-1E41-B753-6F1F6EC2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Verification: We take a part of the trained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EFDF9-261E-A949-89F8-595594563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003" y="2529179"/>
            <a:ext cx="6593861" cy="1668918"/>
          </a:xfrm>
          <a:prstGeom prst="rect">
            <a:avLst/>
          </a:prstGeom>
        </p:spPr>
      </p:pic>
      <p:sp>
        <p:nvSpPr>
          <p:cNvPr id="3" name="Right Brace 2">
            <a:extLst>
              <a:ext uri="{FF2B5EF4-FFF2-40B4-BE49-F238E27FC236}">
                <a16:creationId xmlns:a16="http://schemas.microsoft.com/office/drawing/2014/main" id="{42AD6BA7-765C-D34E-8256-E9A19BA099C5}"/>
              </a:ext>
            </a:extLst>
          </p:cNvPr>
          <p:cNvSpPr/>
          <p:nvPr/>
        </p:nvSpPr>
        <p:spPr>
          <a:xfrm rot="5400000">
            <a:off x="7052006" y="1901883"/>
            <a:ext cx="178903" cy="566491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A8C509-2C4A-3A4B-B178-3DA4E126E838}"/>
              </a:ext>
            </a:extLst>
          </p:cNvPr>
          <p:cNvSpPr txBox="1"/>
          <p:nvPr/>
        </p:nvSpPr>
        <p:spPr>
          <a:xfrm>
            <a:off x="5912110" y="4956315"/>
            <a:ext cx="24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VGG-Face trained model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E3162E-C986-8B47-8893-13E64579D4AC}"/>
              </a:ext>
            </a:extLst>
          </p:cNvPr>
          <p:cNvSpPr/>
          <p:nvPr/>
        </p:nvSpPr>
        <p:spPr>
          <a:xfrm flipH="1">
            <a:off x="7117832" y="2396654"/>
            <a:ext cx="376775" cy="2897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5066D33-63D8-3546-BF5C-7AD49FDCB9EB}"/>
              </a:ext>
            </a:extLst>
          </p:cNvPr>
          <p:cNvCxnSpPr/>
          <p:nvPr/>
        </p:nvCxnSpPr>
        <p:spPr>
          <a:xfrm>
            <a:off x="9973913" y="2828925"/>
            <a:ext cx="928951" cy="1369172"/>
          </a:xfrm>
          <a:prstGeom prst="line">
            <a:avLst/>
          </a:prstGeom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60C9C4E-A610-904B-B7BE-AE7851E14BC9}"/>
              </a:ext>
            </a:extLst>
          </p:cNvPr>
          <p:cNvCxnSpPr>
            <a:cxnSpLocks/>
          </p:cNvCxnSpPr>
          <p:nvPr/>
        </p:nvCxnSpPr>
        <p:spPr>
          <a:xfrm flipH="1">
            <a:off x="9973913" y="2828925"/>
            <a:ext cx="928951" cy="1243013"/>
          </a:xfrm>
          <a:prstGeom prst="line">
            <a:avLst/>
          </a:prstGeom>
          <a:ln w="603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4884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4DAFB-5565-1E41-B753-6F1F6EC2C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Verification: We take a part of the trained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EFDF9-261E-A949-89F8-595594563B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088"/>
          <a:stretch/>
        </p:blipFill>
        <p:spPr>
          <a:xfrm>
            <a:off x="4309004" y="2529179"/>
            <a:ext cx="5664910" cy="1668918"/>
          </a:xfrm>
          <a:prstGeom prst="rect">
            <a:avLst/>
          </a:prstGeom>
        </p:spPr>
      </p:pic>
      <p:sp>
        <p:nvSpPr>
          <p:cNvPr id="3" name="Right Brace 2">
            <a:extLst>
              <a:ext uri="{FF2B5EF4-FFF2-40B4-BE49-F238E27FC236}">
                <a16:creationId xmlns:a16="http://schemas.microsoft.com/office/drawing/2014/main" id="{42AD6BA7-765C-D34E-8256-E9A19BA099C5}"/>
              </a:ext>
            </a:extLst>
          </p:cNvPr>
          <p:cNvSpPr/>
          <p:nvPr/>
        </p:nvSpPr>
        <p:spPr>
          <a:xfrm rot="5400000">
            <a:off x="7052006" y="1901883"/>
            <a:ext cx="178903" cy="566491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A8C509-2C4A-3A4B-B178-3DA4E126E838}"/>
              </a:ext>
            </a:extLst>
          </p:cNvPr>
          <p:cNvSpPr txBox="1"/>
          <p:nvPr/>
        </p:nvSpPr>
        <p:spPr>
          <a:xfrm>
            <a:off x="5912110" y="4956315"/>
            <a:ext cx="24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VGG-Face trained model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E3162E-C986-8B47-8893-13E64579D4AC}"/>
              </a:ext>
            </a:extLst>
          </p:cNvPr>
          <p:cNvSpPr/>
          <p:nvPr/>
        </p:nvSpPr>
        <p:spPr>
          <a:xfrm flipH="1">
            <a:off x="7117832" y="2396654"/>
            <a:ext cx="376775" cy="2897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841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4DAFB-5565-1E41-B753-6F1F6EC2C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36349" cy="1325563"/>
          </a:xfrm>
        </p:spPr>
        <p:txBody>
          <a:bodyPr>
            <a:normAutofit/>
          </a:bodyPr>
          <a:lstStyle/>
          <a:p>
            <a:r>
              <a:rPr lang="en-US" sz="4000" dirty="0"/>
              <a:t>Verification: The model is used for feature extraction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FEFDF9-261E-A949-89F8-595594563B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088"/>
          <a:stretch/>
        </p:blipFill>
        <p:spPr>
          <a:xfrm>
            <a:off x="4309004" y="2529179"/>
            <a:ext cx="5664910" cy="1668918"/>
          </a:xfrm>
          <a:prstGeom prst="rect">
            <a:avLst/>
          </a:prstGeom>
        </p:spPr>
      </p:pic>
      <p:sp>
        <p:nvSpPr>
          <p:cNvPr id="3" name="Right Brace 2">
            <a:extLst>
              <a:ext uri="{FF2B5EF4-FFF2-40B4-BE49-F238E27FC236}">
                <a16:creationId xmlns:a16="http://schemas.microsoft.com/office/drawing/2014/main" id="{42AD6BA7-765C-D34E-8256-E9A19BA099C5}"/>
              </a:ext>
            </a:extLst>
          </p:cNvPr>
          <p:cNvSpPr/>
          <p:nvPr/>
        </p:nvSpPr>
        <p:spPr>
          <a:xfrm rot="5400000">
            <a:off x="7052006" y="1901883"/>
            <a:ext cx="178903" cy="566491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4D254A-4BB0-C941-BC31-6A362EADA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796" y="2189586"/>
            <a:ext cx="995144" cy="2249892"/>
          </a:xfrm>
          <a:prstGeom prst="rect">
            <a:avLst/>
          </a:prstGeom>
        </p:spPr>
      </p:pic>
      <p:pic>
        <p:nvPicPr>
          <p:cNvPr id="7" name="Imagen 23" descr="Screen shot 2011-09-26 at 3.09.19 PM.png">
            <a:extLst>
              <a:ext uri="{FF2B5EF4-FFF2-40B4-BE49-F238E27FC236}">
                <a16:creationId xmlns:a16="http://schemas.microsoft.com/office/drawing/2014/main" id="{218842A8-7695-8D43-A11A-E8F7EBB143A9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47515" y="3242229"/>
            <a:ext cx="1127034" cy="458330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0DD16BE0-6335-0B4E-831A-0D54269D82BC}"/>
              </a:ext>
            </a:extLst>
          </p:cNvPr>
          <p:cNvSpPr/>
          <p:nvPr/>
        </p:nvSpPr>
        <p:spPr>
          <a:xfrm>
            <a:off x="10235757" y="3343303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3594D4E-5FAB-0E4B-AEFF-AE894E6FDF80}"/>
              </a:ext>
            </a:extLst>
          </p:cNvPr>
          <p:cNvSpPr/>
          <p:nvPr/>
        </p:nvSpPr>
        <p:spPr>
          <a:xfrm>
            <a:off x="3377746" y="3402939"/>
            <a:ext cx="406400" cy="3175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96ECA-F685-DA4C-95F8-979918FE50D2}"/>
              </a:ext>
            </a:extLst>
          </p:cNvPr>
          <p:cNvSpPr txBox="1"/>
          <p:nvPr/>
        </p:nvSpPr>
        <p:spPr>
          <a:xfrm>
            <a:off x="278610" y="3246782"/>
            <a:ext cx="192148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INPUT: Face Image</a:t>
            </a:r>
          </a:p>
          <a:p>
            <a:pPr algn="ctr"/>
            <a:endParaRPr lang="en-US" dirty="0"/>
          </a:p>
          <a:p>
            <a:pPr algn="ctr"/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(this person was not</a:t>
            </a:r>
          </a:p>
          <a:p>
            <a:pPr algn="ctr"/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in the training set)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3D9F34-EA29-B14C-8E97-398DE63FA512}"/>
              </a:ext>
            </a:extLst>
          </p:cNvPr>
          <p:cNvSpPr txBox="1"/>
          <p:nvPr/>
        </p:nvSpPr>
        <p:spPr>
          <a:xfrm>
            <a:off x="10548952" y="2749825"/>
            <a:ext cx="15034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OUTPUT: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4096-element</a:t>
            </a:r>
          </a:p>
          <a:p>
            <a:pPr algn="ctr"/>
            <a:r>
              <a:rPr lang="en-US" dirty="0"/>
              <a:t>descriptor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ED26D0-58FA-D24F-A51E-55240BC1865C}"/>
              </a:ext>
            </a:extLst>
          </p:cNvPr>
          <p:cNvSpPr txBox="1"/>
          <p:nvPr/>
        </p:nvSpPr>
        <p:spPr>
          <a:xfrm>
            <a:off x="1020417" y="5751443"/>
            <a:ext cx="58988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face image is represented as a 4096-element descriptor. </a:t>
            </a:r>
          </a:p>
          <a:p>
            <a:r>
              <a:rPr lang="en-US" dirty="0"/>
              <a:t>Descriptors form same/different person are similar/different.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082504-3D8F-9B46-A1BA-00E660A2C734}"/>
              </a:ext>
            </a:extLst>
          </p:cNvPr>
          <p:cNvSpPr txBox="1"/>
          <p:nvPr/>
        </p:nvSpPr>
        <p:spPr>
          <a:xfrm>
            <a:off x="5912110" y="4956315"/>
            <a:ext cx="2475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VGG-Face trained model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CDE6A9-FDAD-4C46-B69C-65C243517060}"/>
              </a:ext>
            </a:extLst>
          </p:cNvPr>
          <p:cNvSpPr/>
          <p:nvPr/>
        </p:nvSpPr>
        <p:spPr>
          <a:xfrm flipH="1">
            <a:off x="7117832" y="2396654"/>
            <a:ext cx="376775" cy="2897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55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193</Words>
  <Application>Microsoft Macintosh PowerPoint</Application>
  <PresentationFormat>Widescreen</PresentationFormat>
  <Paragraphs>61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Trebuchet MS</vt:lpstr>
      <vt:lpstr>Office Theme</vt:lpstr>
      <vt:lpstr>PowerPoint Presentation</vt:lpstr>
      <vt:lpstr>Deep Face Recognition</vt:lpstr>
      <vt:lpstr>PowerPoint Presentation</vt:lpstr>
      <vt:lpstr>PowerPoint Presentation</vt:lpstr>
      <vt:lpstr>PowerPoint Presentation</vt:lpstr>
      <vt:lpstr>Training: 2.622 class-problem</vt:lpstr>
      <vt:lpstr>Verification: We take a part of the trained model</vt:lpstr>
      <vt:lpstr>Verification: We take a part of the trained model</vt:lpstr>
      <vt:lpstr>Verification: The model is used for feature extraction</vt:lpstr>
      <vt:lpstr>Verification: Comparison of two face images</vt:lpstr>
      <vt:lpstr>Verification: Comparison of two face images</vt:lpstr>
      <vt:lpstr>Verification: Comparison of two face images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Face Recognition</dc:title>
  <dc:creator>Domingo Mery</dc:creator>
  <cp:lastModifiedBy>Domingo Mery</cp:lastModifiedBy>
  <cp:revision>12</cp:revision>
  <dcterms:created xsi:type="dcterms:W3CDTF">2017-05-04T14:21:42Z</dcterms:created>
  <dcterms:modified xsi:type="dcterms:W3CDTF">2019-07-30T17:20:39Z</dcterms:modified>
</cp:coreProperties>
</file>

<file path=docProps/thumbnail.jpeg>
</file>